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3" r:id="rId4"/>
    <p:sldId id="274" r:id="rId5"/>
    <p:sldId id="262" r:id="rId6"/>
    <p:sldId id="276" r:id="rId7"/>
    <p:sldId id="263" r:id="rId8"/>
    <p:sldId id="282" r:id="rId9"/>
    <p:sldId id="286" r:id="rId10"/>
    <p:sldId id="279" r:id="rId11"/>
    <p:sldId id="280" r:id="rId12"/>
    <p:sldId id="287" r:id="rId13"/>
    <p:sldId id="2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7F9E"/>
    <a:srgbClr val="7030A0"/>
    <a:srgbClr val="FFFFFF"/>
    <a:srgbClr val="702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>
        <p:scale>
          <a:sx n="100" d="100"/>
          <a:sy n="100" d="100"/>
        </p:scale>
        <p:origin x="1344" y="1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8A8C5-65E9-46AD-5611-95AF240C0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7911E-9F1A-B468-AC1B-B5274242A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BE49C-3B73-B974-FB47-07234F55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1233B-A5C3-FC2B-394B-8ECDE039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90A21-FC89-2310-D293-CAB7A861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23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9315-5221-DAEC-23D0-A1741DFA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3A748-F696-48C6-B1A7-109DDBFF5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965AC-3190-1BD2-A591-80BD91E9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555B2-1A35-2865-CD2D-D326AE5A9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318C8-7215-9A93-AD8C-01F8ED48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1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7E4A5A-AA83-EE06-4941-24B160B75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DDD59-4EFC-4956-73A0-670234B64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6D946-50EB-E3AD-2017-3DDD3F4F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60092-BC16-6AD7-CAAE-A9E65B3A3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39F09-B3CC-ABA0-94D5-48B92EFC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64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3447-BDD5-0301-6FFF-7BF118AA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D88F6-3962-D8BB-4235-875E7CF4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2FF74-95A4-1C28-681A-EBF847B4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AF445-799D-DF5E-E436-CFB7CE9F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422D3-A3F0-56BA-C70A-E1558F94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4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89A0-3034-49BF-3AC5-8AFE3D1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5DE66-E6D7-EF78-01AD-9415C1705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16331-4B83-8A39-DCD1-C5FEAC90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A5B76-0232-81E0-6666-BED8AF22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46168-6980-39DE-4011-BA30F545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46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EFC0-65B6-8E73-2D10-762A694A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93496-C082-9D64-1F72-F5C7E3E97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E81A8-C887-5A66-532B-CBE29EE31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37F78-F25D-503C-EE43-229E313A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5904A-B520-2D36-8D2E-2C924791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1A3E-BFB6-CBC1-99CA-213FA9CC7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24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6D77-88FF-38D6-EB24-1E8E7EC3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246E7-A559-90CA-200A-26870B4B4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F7DE2-7C53-1ABC-4136-CEB53BF37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FF136-D415-F3BB-42F6-1A7B3FBE1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CD421-4FAD-A1A8-DCC2-88CEEC65E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36E53-EB93-3673-ADD1-59E89707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22/02/2024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0F9EB0-8002-3F3D-06EE-12EB6D37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858BD-4597-2147-EC90-9ADA96B7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6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F083B-93D2-993A-022D-AED4D801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51BBF-E24A-A125-E057-429F6EEC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22/02/2024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F013D-267B-845C-7B19-3F7A92B5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FC6BB-7FB6-5D56-12F7-670F60C2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46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B1A6BE-D08B-36D6-A29D-B403734CC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22/02/2024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E2B7F-D8E0-0D9D-7EB7-E1CBF9F9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08F25-7058-F755-476C-A7C39E7F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076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F597-3C9D-1D34-5EB3-76484AE9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27A6C-A7BB-B795-87C8-60DE539E9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CEF21-C34E-6F66-35ED-9920E1D1D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A3C2A-3585-0017-453B-DF65736D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F23E9-A9A1-ADC2-4289-5643DA61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5886D-10B7-C4A2-4957-4F494849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7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B1B9-9E48-5146-0425-24A46C93B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880353-ECB6-CC3D-1912-D3D1801C5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B86B7-713A-245E-1FB3-D3BABBC91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88AAF-4343-034B-24E9-53503E422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AC96-B35E-480C-B0EC-3B1EF137D111}" type="datetimeFigureOut">
              <a:rPr lang="en-GB" smtClean="0"/>
              <a:t>22/02/2024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DA79A-CAD0-06E5-6646-AF306F25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DE4AB-7776-DC48-EDDE-7754B03D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7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4D7B3-FBEA-8037-FEDB-B6585A8B9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8FC7E-C487-2A98-283D-77253ED0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A3915-C4EC-8119-A81E-0D72C4CE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BAC96-B35E-480C-B0EC-3B1EF137D111}" type="datetimeFigureOut">
              <a:rPr lang="en-GB" smtClean="0"/>
              <a:t>22/02/2024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28D92-6B78-3142-155E-13779B5E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17AC-E93E-BCFF-63E7-CC5F5A574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E26DD-15C9-42AB-A9E4-3AE0081BB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3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pn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800A8-3020-5A08-B8B7-344B78B7F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0012" y="940847"/>
            <a:ext cx="9144000" cy="2387600"/>
          </a:xfrm>
        </p:spPr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Modelling Anthropogenic Climate Change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B049F-66B7-283D-E935-33482437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228" y="389867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By </a:t>
            </a:r>
            <a:r>
              <a:rPr lang="en-GB" i="1" dirty="0"/>
              <a:t>Thomas Davies</a:t>
            </a:r>
          </a:p>
          <a:p>
            <a:r>
              <a:rPr lang="en-GB" dirty="0"/>
              <a:t>Supervised by: </a:t>
            </a:r>
            <a:r>
              <a:rPr lang="en-GB" i="1" dirty="0"/>
              <a:t>Craig P. Testrow </a:t>
            </a:r>
            <a:r>
              <a:rPr lang="en-GB" dirty="0"/>
              <a:t>&amp; </a:t>
            </a:r>
            <a:r>
              <a:rPr lang="en-GB" i="1" dirty="0"/>
              <a:t>Richard J. Wilman</a:t>
            </a:r>
          </a:p>
          <a:p>
            <a:endParaRPr lang="en-GB" i="1" dirty="0"/>
          </a:p>
          <a:p>
            <a:r>
              <a:rPr lang="en-GB" dirty="0"/>
              <a:t>Department of Physics, Durham University</a:t>
            </a:r>
          </a:p>
        </p:txBody>
      </p:sp>
    </p:spTree>
    <p:extLst>
      <p:ext uri="{BB962C8B-B14F-4D97-AF65-F5344CB8AC3E}">
        <p14:creationId xmlns:p14="http://schemas.microsoft.com/office/powerpoint/2010/main" val="181842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Surface Albedo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643720" y="825178"/>
                <a:ext cx="9707866" cy="111317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20" y="825178"/>
                <a:ext cx="9707866" cy="111317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4" descr="ESA - Reflecting on Earth's albedo">
            <a:extLst>
              <a:ext uri="{FF2B5EF4-FFF2-40B4-BE49-F238E27FC236}">
                <a16:creationId xmlns:a16="http://schemas.microsoft.com/office/drawing/2014/main" id="{CB5EF211-3432-CE4B-AF3D-3C67F856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543" y="2195562"/>
            <a:ext cx="6942184" cy="335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48C5E5-33A4-A0D1-0BA0-08ACA6AB92EF}"/>
              </a:ext>
            </a:extLst>
          </p:cNvPr>
          <p:cNvSpPr/>
          <p:nvPr/>
        </p:nvSpPr>
        <p:spPr>
          <a:xfrm>
            <a:off x="3660444" y="1225543"/>
            <a:ext cx="331963" cy="35486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 descr="A graph of a temperature&#10;&#10;Description automatically generated">
            <a:extLst>
              <a:ext uri="{FF2B5EF4-FFF2-40B4-BE49-F238E27FC236}">
                <a16:creationId xmlns:a16="http://schemas.microsoft.com/office/drawing/2014/main" id="{290889C8-669C-9356-1644-D710AD5BC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3" y="2144522"/>
            <a:ext cx="4160506" cy="2130297"/>
          </a:xfrm>
          <a:prstGeom prst="rect">
            <a:avLst/>
          </a:prstGeom>
        </p:spPr>
      </p:pic>
      <p:pic>
        <p:nvPicPr>
          <p:cNvPr id="8" name="Picture 7" descr="A graph of a temperature&#10;&#10;Description automatically generated">
            <a:extLst>
              <a:ext uri="{FF2B5EF4-FFF2-40B4-BE49-F238E27FC236}">
                <a16:creationId xmlns:a16="http://schemas.microsoft.com/office/drawing/2014/main" id="{01D5259E-EAA8-E662-B800-21AA59D9D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61" y="4440253"/>
            <a:ext cx="4187479" cy="22226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009988-2F7E-EF30-9D82-963542DA0644}"/>
                  </a:ext>
                </a:extLst>
              </p:cNvPr>
              <p:cNvSpPr/>
              <p:nvPr/>
            </p:nvSpPr>
            <p:spPr>
              <a:xfrm>
                <a:off x="5130834" y="5676900"/>
                <a:ext cx="5483826" cy="677178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𝟓𝟐𝟓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𝟐𝟒𝟓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𝐭𝐚𝐧𝐡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𝟓𝟑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009988-2F7E-EF30-9D82-963542DA0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34" y="5676900"/>
                <a:ext cx="5483826" cy="67717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519137A-1771-39C0-C1A5-C97B8AD71455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rot="10800000">
            <a:off x="4511040" y="5551593"/>
            <a:ext cx="619794" cy="46389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36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Latitudinal Heat Transport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467693" y="831845"/>
                <a:ext cx="9966931" cy="150695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93" y="831845"/>
                <a:ext cx="9966931" cy="150695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Module 5, Page 2 - Physical Geography">
            <a:extLst>
              <a:ext uri="{FF2B5EF4-FFF2-40B4-BE49-F238E27FC236}">
                <a16:creationId xmlns:a16="http://schemas.microsoft.com/office/drawing/2014/main" id="{7023A4D5-C0E9-2474-D606-29B365BE4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9642" r="17063" b="6987"/>
          <a:stretch/>
        </p:blipFill>
        <p:spPr bwMode="auto">
          <a:xfrm>
            <a:off x="155273" y="2500601"/>
            <a:ext cx="5563939" cy="400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1C4B243-929C-C0F6-5EEA-2D29F497E9A4}"/>
                  </a:ext>
                </a:extLst>
              </p:cNvPr>
              <p:cNvSpPr/>
              <p:nvPr/>
            </p:nvSpPr>
            <p:spPr>
              <a:xfrm>
                <a:off x="6763701" y="3292380"/>
                <a:ext cx="4571986" cy="1946809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GB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3200" b="1"/>
                      <m:t>0.5394</m:t>
                    </m:r>
                  </m:oMath>
                </a14:m>
                <a:r>
                  <a:rPr lang="en-GB" sz="3200" b="1" dirty="0"/>
                  <a:t> </a:t>
                </a:r>
                <a:r>
                  <a:rPr lang="en-GB" sz="2400" b="1" dirty="0"/>
                  <a:t>[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latin typeface="Cambria Math" panose="02040503050406030204" pitchFamily="18" charset="0"/>
                      </a:rPr>
                      <m:t>𝑱</m:t>
                    </m:r>
                    <m:sSup>
                      <m:sSupPr>
                        <m:ctrlPr>
                          <a:rPr lang="en-GB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GB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GB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GB" sz="2400" b="1" dirty="0"/>
                  <a:t>]</a:t>
                </a: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1C4B243-929C-C0F6-5EEA-2D29F497E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01" y="3292380"/>
                <a:ext cx="4571986" cy="194680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9CF82C-1440-D6AB-8F6C-B953453FF1B7}"/>
              </a:ext>
            </a:extLst>
          </p:cNvPr>
          <p:cNvSpPr/>
          <p:nvPr/>
        </p:nvSpPr>
        <p:spPr>
          <a:xfrm>
            <a:off x="4281659" y="1345124"/>
            <a:ext cx="340822" cy="48039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23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Heat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467693" y="831845"/>
                <a:ext cx="9966931" cy="150695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93" y="831845"/>
                <a:ext cx="9966931" cy="150695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9CF82C-1440-D6AB-8F6C-B953453FF1B7}"/>
              </a:ext>
            </a:extLst>
          </p:cNvPr>
          <p:cNvSpPr/>
          <p:nvPr/>
        </p:nvSpPr>
        <p:spPr>
          <a:xfrm>
            <a:off x="1076528" y="1345124"/>
            <a:ext cx="317947" cy="49891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C043-E122-16CB-A291-3078CFF36E22}"/>
                  </a:ext>
                </a:extLst>
              </p:cNvPr>
              <p:cNvSpPr/>
              <p:nvPr/>
            </p:nvSpPr>
            <p:spPr>
              <a:xfrm>
                <a:off x="7678101" y="4418744"/>
                <a:ext cx="4005247" cy="1422584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sub>
                      </m:sSub>
                      <m:d>
                        <m:d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b="1" dirty="0"/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C043-E122-16CB-A291-3078CFF36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101" y="4418744"/>
                <a:ext cx="4005247" cy="14225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DFAB1C2-6B43-93AB-BBE5-C50B2DD84C9B}"/>
                  </a:ext>
                </a:extLst>
              </p:cNvPr>
              <p:cNvSpPr/>
              <p:nvPr/>
            </p:nvSpPr>
            <p:spPr>
              <a:xfrm>
                <a:off x="7574279" y="2864523"/>
                <a:ext cx="4212890" cy="1028499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𝑳𝒂𝒏𝒅</m:t>
                          </m:r>
                        </m:sub>
                      </m:sSub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1.1×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𝑶𝒄𝒆𝒂𝒏</m:t>
                          </m:r>
                        </m:sub>
                      </m:sSub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400" dirty="0">
                          <a:solidFill>
                            <a:schemeClr val="tx1"/>
                          </a:solidFill>
                        </a:rPr>
                        <m:t>2.2</m:t>
                      </m:r>
                      <m:r>
                        <a:rPr lang="en-GB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m:rPr>
                          <m:nor/>
                        </m:rPr>
                        <a:rPr lang="en-GB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400" b="1" dirty="0"/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DFAB1C2-6B43-93AB-BBE5-C50B2DD84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279" y="2864523"/>
                <a:ext cx="4212890" cy="102849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D59AC40-CC04-D507-34BB-EBF2A346C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1" y="2452497"/>
            <a:ext cx="6530340" cy="41165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97FC7DC-7DCD-58B1-8540-63D4BED911C1}"/>
                  </a:ext>
                </a:extLst>
              </p:cNvPr>
              <p:cNvSpPr/>
              <p:nvPr/>
            </p:nvSpPr>
            <p:spPr>
              <a:xfrm>
                <a:off x="4945380" y="2676461"/>
                <a:ext cx="1699260" cy="704907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𝑰𝒄𝒆</m:t>
                          </m:r>
                        </m:sub>
                      </m:sSub>
                    </m:oMath>
                  </m:oMathPara>
                </a14:m>
                <a:endParaRPr lang="en-GB" sz="2400" b="1" dirty="0"/>
              </a:p>
            </p:txBody>
          </p:sp>
        </mc:Choice>
        <mc:Fallback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97FC7DC-7DCD-58B1-8540-63D4BED91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380" y="2676461"/>
                <a:ext cx="1699260" cy="70490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447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Infrared Cooling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749633" y="768855"/>
                <a:ext cx="9966931" cy="150695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33" y="768855"/>
                <a:ext cx="9966931" cy="150695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1C511D-902D-6F02-9C81-57D7D5B37AB6}"/>
              </a:ext>
            </a:extLst>
          </p:cNvPr>
          <p:cNvSpPr/>
          <p:nvPr/>
        </p:nvSpPr>
        <p:spPr>
          <a:xfrm>
            <a:off x="9069734" y="1273428"/>
            <a:ext cx="869462" cy="53462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00FE8E2-A565-38B4-C96E-05FDDC9ED088}"/>
                  </a:ext>
                </a:extLst>
              </p:cNvPr>
              <p:cNvSpPr/>
              <p:nvPr/>
            </p:nvSpPr>
            <p:spPr>
              <a:xfrm>
                <a:off x="7076012" y="2755962"/>
                <a:ext cx="4780707" cy="2104745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421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273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00FE8E2-A565-38B4-C96E-05FDDC9ED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12" y="2755962"/>
                <a:ext cx="4780707" cy="21047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showing the growth of the global warming&#10;&#10;Description automatically generated with medium confidence">
            <a:extLst>
              <a:ext uri="{FF2B5EF4-FFF2-40B4-BE49-F238E27FC236}">
                <a16:creationId xmlns:a16="http://schemas.microsoft.com/office/drawing/2014/main" id="{E9079B01-D570-43CA-FBB1-889503114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4" y="2398703"/>
            <a:ext cx="6816431" cy="42840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3B4B3E9-E075-CE11-458C-76D891011D26}"/>
                  </a:ext>
                </a:extLst>
              </p:cNvPr>
              <p:cNvSpPr/>
              <p:nvPr/>
            </p:nvSpPr>
            <p:spPr>
              <a:xfrm>
                <a:off x="8626621" y="5226733"/>
                <a:ext cx="3230098" cy="1170617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=0.70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r"/>
                <a:r>
                  <a:rPr lang="en-GB" sz="2400" i="1" dirty="0">
                    <a:solidFill>
                      <a:schemeClr val="tx1"/>
                    </a:solidFill>
                  </a:rPr>
                  <a:t>	</a:t>
                </a:r>
                <a:r>
                  <a:rPr lang="en-GB" sz="2000" i="1" dirty="0">
                    <a:solidFill>
                      <a:schemeClr val="tx1"/>
                    </a:solidFill>
                  </a:rPr>
                  <a:t>(2 d.p)</a:t>
                </a:r>
                <a:endParaRPr lang="en-GB" sz="24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3B4B3E9-E075-CE11-458C-76D891011D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621" y="5226733"/>
                <a:ext cx="3230098" cy="1170617"/>
              </a:xfrm>
              <a:prstGeom prst="roundRect">
                <a:avLst/>
              </a:prstGeom>
              <a:blipFill>
                <a:blip r:embed="rId6"/>
                <a:stretch>
                  <a:fillRect b="-8808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41102EC-A364-1A01-6444-E91FF3D314E6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H="1">
            <a:off x="8626620" y="4538494"/>
            <a:ext cx="517379" cy="1273549"/>
          </a:xfrm>
          <a:prstGeom prst="curvedConnector4">
            <a:avLst>
              <a:gd name="adj1" fmla="val -44184"/>
              <a:gd name="adj2" fmla="val 7297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04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-1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4F9408-F839-23A5-4005-C507D3793888}"/>
              </a:ext>
            </a:extLst>
          </p:cNvPr>
          <p:cNvSpPr txBox="1"/>
          <p:nvPr/>
        </p:nvSpPr>
        <p:spPr>
          <a:xfrm>
            <a:off x="4869180" y="2712720"/>
            <a:ext cx="669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Table of contents page.</a:t>
            </a:r>
          </a:p>
        </p:txBody>
      </p:sp>
    </p:spTree>
    <p:extLst>
      <p:ext uri="{BB962C8B-B14F-4D97-AF65-F5344CB8AC3E}">
        <p14:creationId xmlns:p14="http://schemas.microsoft.com/office/powerpoint/2010/main" val="1247941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GB" sz="1600" dirty="0"/>
              <a:t>Atmospheric CO2 levels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F3B4B-D33E-42C6-610E-98F8F8AFCC2F}"/>
              </a:ext>
            </a:extLst>
          </p:cNvPr>
          <p:cNvSpPr/>
          <p:nvPr/>
        </p:nvSpPr>
        <p:spPr>
          <a:xfrm>
            <a:off x="135154" y="809695"/>
            <a:ext cx="5947613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Why is atmospheric CO2 increasing?</a:t>
            </a:r>
          </a:p>
        </p:txBody>
      </p:sp>
      <p:pic>
        <p:nvPicPr>
          <p:cNvPr id="10" name="Picture 9" descr="A graph of a number of years&#10;&#10;Description automatically generated">
            <a:extLst>
              <a:ext uri="{FF2B5EF4-FFF2-40B4-BE49-F238E27FC236}">
                <a16:creationId xmlns:a16="http://schemas.microsoft.com/office/drawing/2014/main" id="{3B742123-3F15-EB7F-44C3-5D4C51FE8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125" y="1764790"/>
            <a:ext cx="5851488" cy="367758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3601C5-B91A-1BA9-D486-549EDDA6D8A8}"/>
              </a:ext>
            </a:extLst>
          </p:cNvPr>
          <p:cNvSpPr/>
          <p:nvPr/>
        </p:nvSpPr>
        <p:spPr>
          <a:xfrm>
            <a:off x="148386" y="3535544"/>
            <a:ext cx="5947613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How does this effect global temperature?</a:t>
            </a:r>
          </a:p>
        </p:txBody>
      </p:sp>
      <p:pic>
        <p:nvPicPr>
          <p:cNvPr id="6146" name="Picture 2" descr="Why Did the Industrial Revolution Happen in Britain in the Eighteenth  Century? – Merchants and Mechanics">
            <a:extLst>
              <a:ext uri="{FF2B5EF4-FFF2-40B4-BE49-F238E27FC236}">
                <a16:creationId xmlns:a16="http://schemas.microsoft.com/office/drawing/2014/main" id="{C8685863-FB9D-8F9A-9F72-B0B4389BA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87" y="1613463"/>
            <a:ext cx="2960574" cy="18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s most countries cut back on coal, China is burning more of it |  Environment | Al Jazeera">
            <a:extLst>
              <a:ext uri="{FF2B5EF4-FFF2-40B4-BE49-F238E27FC236}">
                <a16:creationId xmlns:a16="http://schemas.microsoft.com/office/drawing/2014/main" id="{3FAD7DEF-5333-FFD6-1789-0465C3394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75" y="1613463"/>
            <a:ext cx="2859025" cy="18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orty percent of Antarctica's ice shelves are shrinking, worrying  scientists - The Washington Post">
            <a:extLst>
              <a:ext uri="{FF2B5EF4-FFF2-40B4-BE49-F238E27FC236}">
                <a16:creationId xmlns:a16="http://schemas.microsoft.com/office/drawing/2014/main" id="{45EC57CA-A081-E8C4-B478-F37A151A3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86" y="4295421"/>
            <a:ext cx="2856941" cy="235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500+ Sunny Beach Pictures [HD] | Download Free Images on Unsplash">
            <a:extLst>
              <a:ext uri="{FF2B5EF4-FFF2-40B4-BE49-F238E27FC236}">
                <a16:creationId xmlns:a16="http://schemas.microsoft.com/office/drawing/2014/main" id="{0E33954A-A66A-C44E-B8BC-B374E1465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328" y="4295062"/>
            <a:ext cx="3028671" cy="232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82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GB" sz="1600" dirty="0"/>
              <a:t>The Greenhouse effect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F3B4B-D33E-42C6-610E-98F8F8AFCC2F}"/>
              </a:ext>
            </a:extLst>
          </p:cNvPr>
          <p:cNvSpPr/>
          <p:nvPr/>
        </p:nvSpPr>
        <p:spPr>
          <a:xfrm>
            <a:off x="469190" y="854963"/>
            <a:ext cx="5145226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What is a greenhouse gas?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3601C5-B91A-1BA9-D486-549EDDA6D8A8}"/>
              </a:ext>
            </a:extLst>
          </p:cNvPr>
          <p:cNvSpPr/>
          <p:nvPr/>
        </p:nvSpPr>
        <p:spPr>
          <a:xfrm>
            <a:off x="6418785" y="854962"/>
            <a:ext cx="5145226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How do they effect global temperature?</a:t>
            </a:r>
          </a:p>
        </p:txBody>
      </p:sp>
      <p:pic>
        <p:nvPicPr>
          <p:cNvPr id="1030" name="Picture 6" descr="The Greenhouse Effect Of Water, 60% OFF">
            <a:extLst>
              <a:ext uri="{FF2B5EF4-FFF2-40B4-BE49-F238E27FC236}">
                <a16:creationId xmlns:a16="http://schemas.microsoft.com/office/drawing/2014/main" id="{9D320AC0-2F29-337C-4F1A-D86003B8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53" y="1761572"/>
            <a:ext cx="4629531" cy="436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uilding a Climate III — INTEGRATE 1.0 documentation">
            <a:extLst>
              <a:ext uri="{FF2B5EF4-FFF2-40B4-BE49-F238E27FC236}">
                <a16:creationId xmlns:a16="http://schemas.microsoft.com/office/drawing/2014/main" id="{3CF409A3-2E02-4A08-3993-A90CA1851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98" y="1660106"/>
            <a:ext cx="48768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lectromagnetic Spectrum">
            <a:extLst>
              <a:ext uri="{FF2B5EF4-FFF2-40B4-BE49-F238E27FC236}">
                <a16:creationId xmlns:a16="http://schemas.microsoft.com/office/drawing/2014/main" id="{DCF9A3AC-6867-35DB-841E-CB5844B0D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86" b="14710"/>
          <a:stretch/>
        </p:blipFill>
        <p:spPr bwMode="auto">
          <a:xfrm>
            <a:off x="6235175" y="5078822"/>
            <a:ext cx="5759997" cy="132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060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Consequences of a warming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1330FE-F743-C2B0-D117-2D0421A9C32D}"/>
                  </a:ext>
                </a:extLst>
              </p:cNvPr>
              <p:cNvSpPr/>
              <p:nvPr/>
            </p:nvSpPr>
            <p:spPr>
              <a:xfrm>
                <a:off x="281036" y="967912"/>
                <a:ext cx="5535563" cy="2654427"/>
              </a:xfrm>
              <a:prstGeom prst="roundRect">
                <a:avLst>
                  <a:gd name="adj" fmla="val 9253"/>
                </a:avLst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1"/>
              <a:lstStyle/>
              <a:p>
                <a:r>
                  <a:rPr lang="en-GB" b="1" dirty="0">
                    <a:solidFill>
                      <a:schemeClr val="tx1"/>
                    </a:solidFill>
                  </a:rPr>
                  <a:t>A warming of 1.5</a:t>
                </a:r>
                <a14:m>
                  <m:oMath xmlns:m="http://schemas.openxmlformats.org/officeDocument/2006/math">
                    <m:r>
                      <a:rPr lang="en-GB" b="1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b="1" dirty="0">
                    <a:solidFill>
                      <a:schemeClr val="tx1"/>
                    </a:solidFill>
                  </a:rPr>
                  <a:t>C is thought to cause: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Hottest day of year would increase by 1-2</a:t>
                </a:r>
                <a:r>
                  <a:rPr lang="en-GB" b="0" baseline="3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3% decrease in crop yields for large regions of the globe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Fishery yields to decrease by up to 30%.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Life-threatening levels of temperature/humidity for a few days of the year.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1330FE-F743-C2B0-D117-2D0421A9C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36" y="967912"/>
                <a:ext cx="5535563" cy="2654427"/>
              </a:xfrm>
              <a:prstGeom prst="roundRect">
                <a:avLst>
                  <a:gd name="adj" fmla="val 9253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2A2FDA5-CC5A-731A-3C27-FC53E0EB678D}"/>
                  </a:ext>
                </a:extLst>
              </p:cNvPr>
              <p:cNvSpPr/>
              <p:nvPr/>
            </p:nvSpPr>
            <p:spPr>
              <a:xfrm>
                <a:off x="281037" y="3920206"/>
                <a:ext cx="5535563" cy="2654427"/>
              </a:xfrm>
              <a:prstGeom prst="roundRect">
                <a:avLst>
                  <a:gd name="adj" fmla="val 9253"/>
                </a:avLst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1"/>
              <a:lstStyle/>
              <a:p>
                <a:r>
                  <a:rPr lang="en-GB" b="1" dirty="0">
                    <a:solidFill>
                      <a:schemeClr val="tx1"/>
                    </a:solidFill>
                  </a:rPr>
                  <a:t>A warming of 4</a:t>
                </a:r>
                <a14:m>
                  <m:oMath xmlns:m="http://schemas.openxmlformats.org/officeDocument/2006/math">
                    <m:r>
                      <a:rPr lang="en-GB" b="1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b="1" dirty="0">
                    <a:solidFill>
                      <a:schemeClr val="tx1"/>
                    </a:solidFill>
                  </a:rPr>
                  <a:t>C is thought to cause: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Hottest day of year would increase by 7</a:t>
                </a:r>
                <a:r>
                  <a:rPr lang="en-GB" b="0" baseline="3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20% decrease in crop yields around the globe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Fishery yields to decrease by up to &gt;35%.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Life-threatening levels of temperature/humidity for large portions of the year, for regions near the equator.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2A2FDA5-CC5A-731A-3C27-FC53E0EB67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37" y="3920206"/>
                <a:ext cx="5535563" cy="2654427"/>
              </a:xfrm>
              <a:prstGeom prst="roundRect">
                <a:avLst>
                  <a:gd name="adj" fmla="val 9253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13-Year drought creates frightening 'New Normal' in South America |  PreventionWeb">
            <a:extLst>
              <a:ext uri="{FF2B5EF4-FFF2-40B4-BE49-F238E27FC236}">
                <a16:creationId xmlns:a16="http://schemas.microsoft.com/office/drawing/2014/main" id="{E7DEA512-D5E7-7596-2F2E-7629B9BD2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2" y="967912"/>
            <a:ext cx="3036856" cy="165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Tropical cyclone - Wikipedia">
            <a:extLst>
              <a:ext uri="{FF2B5EF4-FFF2-40B4-BE49-F238E27FC236}">
                <a16:creationId xmlns:a16="http://schemas.microsoft.com/office/drawing/2014/main" id="{14D3C58B-81C4-647E-FC8A-3E7EECC5A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857" y="969796"/>
            <a:ext cx="2845784" cy="181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Polar Bear | Species | WWF">
            <a:extLst>
              <a:ext uri="{FF2B5EF4-FFF2-40B4-BE49-F238E27FC236}">
                <a16:creationId xmlns:a16="http://schemas.microsoft.com/office/drawing/2014/main" id="{2A4D26D5-4283-D638-BE18-96E3692FC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21280"/>
            <a:ext cx="3036855" cy="18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Wildfire - Wikipedia">
            <a:extLst>
              <a:ext uri="{FF2B5EF4-FFF2-40B4-BE49-F238E27FC236}">
                <a16:creationId xmlns:a16="http://schemas.microsoft.com/office/drawing/2014/main" id="{3A63F9C9-0053-1107-619C-6107E7BF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856" y="2759231"/>
            <a:ext cx="2845784" cy="194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B72C6A-B71E-2F94-F6F1-21423DAA5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457700"/>
            <a:ext cx="3036856" cy="2097215"/>
          </a:xfrm>
          <a:prstGeom prst="rect">
            <a:avLst/>
          </a:prstGeom>
        </p:spPr>
      </p:pic>
      <p:pic>
        <p:nvPicPr>
          <p:cNvPr id="4098" name="Picture 2" descr="Dead Crops Royalty-Free Images, Stock Photos &amp; Pictures | Shutterstock">
            <a:extLst>
              <a:ext uri="{FF2B5EF4-FFF2-40B4-BE49-F238E27FC236}">
                <a16:creationId xmlns:a16="http://schemas.microsoft.com/office/drawing/2014/main" id="{EECA4C8C-5C7C-7534-FE99-9728C891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855" y="4685216"/>
            <a:ext cx="2845784" cy="186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64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716281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GB" dirty="0"/>
              <a:t>Project Aims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28" y="-138685"/>
            <a:ext cx="1685141" cy="99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623C5-8432-5D66-92EA-47D49752068D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F3B4B-D33E-42C6-610E-98F8F8AFCC2F}"/>
              </a:ext>
            </a:extLst>
          </p:cNvPr>
          <p:cNvSpPr/>
          <p:nvPr/>
        </p:nvSpPr>
        <p:spPr>
          <a:xfrm>
            <a:off x="5961787" y="1870274"/>
            <a:ext cx="5145226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The Paris agreement</a:t>
            </a:r>
          </a:p>
        </p:txBody>
      </p:sp>
      <p:pic>
        <p:nvPicPr>
          <p:cNvPr id="3074" name="Picture 2" descr="How successful are international climate efforts? – DW – 09/24/2020">
            <a:extLst>
              <a:ext uri="{FF2B5EF4-FFF2-40B4-BE49-F238E27FC236}">
                <a16:creationId xmlns:a16="http://schemas.microsoft.com/office/drawing/2014/main" id="{8D62002A-B085-6472-BD97-77D49E372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4" y="854963"/>
            <a:ext cx="2972505" cy="559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F29AB11-BC45-06B8-6ACC-C3C858C4EE6F}"/>
              </a:ext>
            </a:extLst>
          </p:cNvPr>
          <p:cNvSpPr/>
          <p:nvPr/>
        </p:nvSpPr>
        <p:spPr>
          <a:xfrm>
            <a:off x="5961787" y="2649637"/>
            <a:ext cx="5145226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The next contender?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329B75C-F4D9-7C15-875B-DEFB61ECB6AA}"/>
              </a:ext>
            </a:extLst>
          </p:cNvPr>
          <p:cNvSpPr/>
          <p:nvPr/>
        </p:nvSpPr>
        <p:spPr>
          <a:xfrm>
            <a:off x="5961787" y="3429000"/>
            <a:ext cx="5145226" cy="66646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Consequences of this (wildfires, drought frequency)</a:t>
            </a:r>
          </a:p>
        </p:txBody>
      </p:sp>
    </p:spTree>
    <p:extLst>
      <p:ext uri="{BB962C8B-B14F-4D97-AF65-F5344CB8AC3E}">
        <p14:creationId xmlns:p14="http://schemas.microsoft.com/office/powerpoint/2010/main" val="3317500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Climate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748E9A-5724-9A1F-E682-BD6EC119A4D9}"/>
              </a:ext>
            </a:extLst>
          </p:cNvPr>
          <p:cNvSpPr/>
          <p:nvPr/>
        </p:nvSpPr>
        <p:spPr>
          <a:xfrm>
            <a:off x="2372779" y="833847"/>
            <a:ext cx="2839723" cy="625536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What is a 1-D EBM?</a:t>
            </a: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5126" name="Picture 6" descr="Global land-ocean surface temperature data: HadCRUT5 | Climate Data Guide">
            <a:extLst>
              <a:ext uri="{FF2B5EF4-FFF2-40B4-BE49-F238E27FC236}">
                <a16:creationId xmlns:a16="http://schemas.microsoft.com/office/drawing/2014/main" id="{5DBA6523-B6AB-C001-4A56-2D99D0E26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870" y="2599782"/>
            <a:ext cx="3355857" cy="37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One-Dimensional Energy Balance Model | METEO 469: From Meteorology to  Mitigation: Understanding Global Warming">
            <a:extLst>
              <a:ext uri="{FF2B5EF4-FFF2-40B4-BE49-F238E27FC236}">
                <a16:creationId xmlns:a16="http://schemas.microsoft.com/office/drawing/2014/main" id="{53BCB68C-A959-C1EC-E7AB-2D672ED4B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400" y="3120081"/>
            <a:ext cx="3580003" cy="182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A7F34F-98DE-8031-0C47-678CB17D1511}"/>
                  </a:ext>
                </a:extLst>
              </p:cNvPr>
              <p:cNvSpPr/>
              <p:nvPr/>
            </p:nvSpPr>
            <p:spPr>
              <a:xfrm>
                <a:off x="441533" y="1685632"/>
                <a:ext cx="6702216" cy="129422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f>
                        <m:f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</m:e>
                                <m:sup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p>
                                  <m:r>
                                    <a:rPr lang="en-GB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𝒕𝒂𝒏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GB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𝝏𝝀</m:t>
                              </m:r>
                            </m:den>
                          </m:f>
                        </m:e>
                      </m:d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A7F34F-98DE-8031-0C47-678CB17D1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33" y="1685632"/>
                <a:ext cx="6702216" cy="129422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39559C-FD2B-B450-ECB3-E2ECA39667DD}"/>
              </a:ext>
            </a:extLst>
          </p:cNvPr>
          <p:cNvSpPr/>
          <p:nvPr/>
        </p:nvSpPr>
        <p:spPr>
          <a:xfrm>
            <a:off x="8494926" y="860561"/>
            <a:ext cx="3023226" cy="546271"/>
          </a:xfrm>
          <a:prstGeom prst="roundRect">
            <a:avLst>
              <a:gd name="adj" fmla="val 9253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How do we </a:t>
            </a:r>
            <a:r>
              <a:rPr lang="en-GB" b="1" dirty="0">
                <a:solidFill>
                  <a:schemeClr val="tx1"/>
                </a:solidFill>
              </a:rPr>
              <a:t>utilise</a:t>
            </a:r>
            <a:r>
              <a:rPr lang="en-GB" sz="1600" b="1" dirty="0">
                <a:solidFill>
                  <a:schemeClr val="tx1"/>
                </a:solidFill>
              </a:rPr>
              <a:t> this P.D.E?</a:t>
            </a:r>
            <a:endParaRPr lang="en-GB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D02FB01-F6CA-788F-4516-FBD44D702522}"/>
                  </a:ext>
                </a:extLst>
              </p:cNvPr>
              <p:cNvSpPr/>
              <p:nvPr/>
            </p:nvSpPr>
            <p:spPr>
              <a:xfrm>
                <a:off x="8758005" y="1668284"/>
                <a:ext cx="2371586" cy="67004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lang="en-GB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GB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GB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GB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D02FB01-F6CA-788F-4516-FBD44D7025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005" y="1668284"/>
                <a:ext cx="2371586" cy="67004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Module 5, Page 2 - Physical Geography">
            <a:extLst>
              <a:ext uri="{FF2B5EF4-FFF2-40B4-BE49-F238E27FC236}">
                <a16:creationId xmlns:a16="http://schemas.microsoft.com/office/drawing/2014/main" id="{CE64FC59-181D-213A-9764-D5D7B200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9642" r="17063" b="6987"/>
          <a:stretch/>
        </p:blipFill>
        <p:spPr bwMode="auto">
          <a:xfrm>
            <a:off x="0" y="4070924"/>
            <a:ext cx="3405596" cy="245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2F5EE3-A55D-55EC-6B76-DAD8B732EE9C}"/>
              </a:ext>
            </a:extLst>
          </p:cNvPr>
          <p:cNvSpPr/>
          <p:nvPr/>
        </p:nvSpPr>
        <p:spPr>
          <a:xfrm>
            <a:off x="7681950" y="670045"/>
            <a:ext cx="45719" cy="6187955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99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Solar Insolation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/>
              <p:nvPr/>
            </p:nvSpPr>
            <p:spPr>
              <a:xfrm>
                <a:off x="1269179" y="766819"/>
                <a:ext cx="9966931" cy="150695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f>
                            <m:f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8C60066-E27A-A05C-832E-CE60058C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179" y="766819"/>
                <a:ext cx="9966931" cy="150695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4000-CA27-DF0E-D1F6-94445A2F825E}"/>
              </a:ext>
            </a:extLst>
          </p:cNvPr>
          <p:cNvSpPr/>
          <p:nvPr/>
        </p:nvSpPr>
        <p:spPr>
          <a:xfrm>
            <a:off x="3564771" y="1235923"/>
            <a:ext cx="283329" cy="55212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6" name="Picture 2" descr="Absorption / reflection of sunlight - Understanding Global Change">
            <a:extLst>
              <a:ext uri="{FF2B5EF4-FFF2-40B4-BE49-F238E27FC236}">
                <a16:creationId xmlns:a16="http://schemas.microsoft.com/office/drawing/2014/main" id="{A44B57AA-8C03-145F-B036-37BF04F57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3" y="2387606"/>
            <a:ext cx="5394614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lobal Mean Solar Irradiance Map [1125x733] : r/MapPorn">
            <a:extLst>
              <a:ext uri="{FF2B5EF4-FFF2-40B4-BE49-F238E27FC236}">
                <a16:creationId xmlns:a16="http://schemas.microsoft.com/office/drawing/2014/main" id="{79C5852C-3FE3-C092-BD85-1DB579AFC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966" y="2439393"/>
            <a:ext cx="6339467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936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D40DC-AFBF-76FF-5E79-F5180794D887}"/>
              </a:ext>
            </a:extLst>
          </p:cNvPr>
          <p:cNvSpPr/>
          <p:nvPr/>
        </p:nvSpPr>
        <p:spPr>
          <a:xfrm>
            <a:off x="0" y="0"/>
            <a:ext cx="12192000" cy="670045"/>
          </a:xfrm>
          <a:prstGeom prst="rect">
            <a:avLst/>
          </a:prstGeom>
          <a:solidFill>
            <a:srgbClr val="7025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Solar Insolation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9593-521B-AEDF-7050-F0D3D4179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86" y="-161803"/>
            <a:ext cx="1685141" cy="99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F816B6-09D9-E5EA-4136-2F8086FDD257}"/>
              </a:ext>
            </a:extLst>
          </p:cNvPr>
          <p:cNvSpPr/>
          <p:nvPr/>
        </p:nvSpPr>
        <p:spPr>
          <a:xfrm>
            <a:off x="0" y="6682740"/>
            <a:ext cx="12192000" cy="175260"/>
          </a:xfrm>
          <a:prstGeom prst="rect">
            <a:avLst/>
          </a:prstGeom>
          <a:solidFill>
            <a:srgbClr val="7025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513C9E-076B-C755-FF15-772371B87BAB}"/>
                  </a:ext>
                </a:extLst>
              </p:cNvPr>
              <p:cNvSpPr/>
              <p:nvPr/>
            </p:nvSpPr>
            <p:spPr>
              <a:xfrm>
                <a:off x="897977" y="2697468"/>
                <a:ext cx="3377636" cy="121308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513C9E-076B-C755-FF15-772371B87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2697468"/>
                <a:ext cx="3377636" cy="121308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87BFAD6-B4B7-1524-D399-77632BF24588}"/>
                  </a:ext>
                </a:extLst>
              </p:cNvPr>
              <p:cNvSpPr/>
              <p:nvPr/>
            </p:nvSpPr>
            <p:spPr>
              <a:xfrm>
                <a:off x="821777" y="5240569"/>
                <a:ext cx="7913497" cy="121308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sz="2400" b="1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num>
                        <m:den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𝒔𝒊𝒏</m:t>
                      </m:r>
                      <m:d>
                        <m:d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func>
                        <m:func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400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</m:d>
                        </m:e>
                      </m:func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</m:d>
                        </m:e>
                      </m:func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0" smtClean="0">
                          <a:latin typeface="Cambria Math" panose="02040503050406030204" pitchFamily="18" charset="0"/>
                        </a:rPr>
                        <m:t>𝐬𝐢𝐧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1" dirty="0"/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87BFAD6-B4B7-1524-D399-77632BF245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77" y="5240569"/>
                <a:ext cx="7913497" cy="121308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graph of a function&#10;&#10;Description automatically generated">
            <a:extLst>
              <a:ext uri="{FF2B5EF4-FFF2-40B4-BE49-F238E27FC236}">
                <a16:creationId xmlns:a16="http://schemas.microsoft.com/office/drawing/2014/main" id="{D3CA94E8-ACD4-93EB-D2CD-4E217E2599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952" y="780942"/>
            <a:ext cx="6914186" cy="4390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9EA7DE0-D692-B3E8-256F-F0BA9A8818F7}"/>
                  </a:ext>
                </a:extLst>
              </p:cNvPr>
              <p:cNvSpPr/>
              <p:nvPr/>
            </p:nvSpPr>
            <p:spPr>
              <a:xfrm>
                <a:off x="897977" y="1576796"/>
                <a:ext cx="3377636" cy="91325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9EA7DE0-D692-B3E8-256F-F0BA9A881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1576796"/>
                <a:ext cx="3377636" cy="91325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6B8372B-0A6A-DE2A-97A3-74AC220B6474}"/>
                  </a:ext>
                </a:extLst>
              </p:cNvPr>
              <p:cNvSpPr/>
              <p:nvPr/>
            </p:nvSpPr>
            <p:spPr>
              <a:xfrm>
                <a:off x="897977" y="4110454"/>
                <a:ext cx="3377636" cy="86847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𝑠𝑜𝑙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6B8372B-0A6A-DE2A-97A3-74AC220B6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77" y="4110454"/>
                <a:ext cx="3377636" cy="86847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DF97685-769C-5FE2-4069-A12B8AC76CD5}"/>
                  </a:ext>
                </a:extLst>
              </p:cNvPr>
              <p:cNvSpPr/>
              <p:nvPr/>
            </p:nvSpPr>
            <p:spPr>
              <a:xfrm>
                <a:off x="313937" y="847974"/>
                <a:ext cx="3961676" cy="587016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How do we calculate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?</a:t>
                </a:r>
              </a:p>
            </p:txBody>
          </p:sp>
        </mc:Choice>
        <mc:Fallback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DF97685-769C-5FE2-4069-A12B8AC76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37" y="847974"/>
                <a:ext cx="3961676" cy="587016"/>
              </a:xfrm>
              <a:prstGeom prst="roundRect">
                <a:avLst/>
              </a:prstGeom>
              <a:blipFill>
                <a:blip r:embed="rId8"/>
                <a:stretch>
                  <a:fillRect b="-123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Down 18">
            <a:extLst>
              <a:ext uri="{FF2B5EF4-FFF2-40B4-BE49-F238E27FC236}">
                <a16:creationId xmlns:a16="http://schemas.microsoft.com/office/drawing/2014/main" id="{1FE2C736-EB79-925B-A61B-E63DCA558C4E}"/>
              </a:ext>
            </a:extLst>
          </p:cNvPr>
          <p:cNvSpPr/>
          <p:nvPr/>
        </p:nvSpPr>
        <p:spPr>
          <a:xfrm>
            <a:off x="240341" y="1981200"/>
            <a:ext cx="435166" cy="411175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301B174-722E-46D1-B9C9-7DB924AD8529}"/>
                  </a:ext>
                </a:extLst>
              </p:cNvPr>
              <p:cNvSpPr/>
              <p:nvPr/>
            </p:nvSpPr>
            <p:spPr>
              <a:xfrm>
                <a:off x="9044940" y="5282392"/>
                <a:ext cx="2613292" cy="112944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Earth-Sun Declination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Half-day length</a:t>
                </a:r>
              </a:p>
            </p:txBody>
          </p:sp>
        </mc:Choice>
        <mc:Fallback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301B174-722E-46D1-B9C9-7DB924AD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940" y="5282392"/>
                <a:ext cx="2613292" cy="112944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870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448</Words>
  <Application>Microsoft Office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Modelling Anthropogenic Climate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Anthropogenic Climate Change</dc:title>
  <dc:creator>DAVIES, THOMAS N. (Student)</dc:creator>
  <cp:lastModifiedBy>DAVIES, THOMAS N. (Student)</cp:lastModifiedBy>
  <cp:revision>151</cp:revision>
  <dcterms:created xsi:type="dcterms:W3CDTF">2024-01-24T11:14:50Z</dcterms:created>
  <dcterms:modified xsi:type="dcterms:W3CDTF">2024-02-22T18:24:07Z</dcterms:modified>
</cp:coreProperties>
</file>